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73" r:id="rId3"/>
    <p:sldId id="278" r:id="rId4"/>
    <p:sldId id="262" r:id="rId5"/>
    <p:sldId id="279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EC979"/>
    <a:srgbClr val="F4944A"/>
    <a:srgbClr val="FFC000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83" d="100"/>
          <a:sy n="83" d="100"/>
        </p:scale>
        <p:origin x="643" y="10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01/08/2022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01/08/2022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01/08/2022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01/08/2022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01/08/2022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01/08/2022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01/08/2022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01/08/2022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01/08/2022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01/08/2022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01/08/2022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01/08/2022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FF7C80"/>
          </a:solidFill>
        </p:spPr>
        <p:txBody>
          <a:bodyPr/>
          <a:lstStyle/>
          <a:p>
            <a:r>
              <a:rPr lang="fr-FR" b="1" dirty="0">
                <a:solidFill>
                  <a:srgbClr val="FEFEFE"/>
                </a:solidFill>
              </a:rPr>
              <a:t>Activités d’écriture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86197"/>
            <a:ext cx="9144000" cy="1655762"/>
          </a:xfrm>
        </p:spPr>
        <p:txBody>
          <a:bodyPr/>
          <a:lstStyle/>
          <a:p>
            <a:r>
              <a:rPr lang="fr-FR" sz="4400" dirty="0"/>
              <a:t>Semaine 6</a:t>
            </a:r>
          </a:p>
          <a:p>
            <a:endParaRPr lang="fr-FR" dirty="0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</p:txBody>
      </p:sp>
      <p:grpSp>
        <p:nvGrpSpPr>
          <p:cNvPr id="17" name="Groupe 16">
            <a:extLst>
              <a:ext uri="{FF2B5EF4-FFF2-40B4-BE49-F238E27FC236}">
                <a16:creationId xmlns:a16="http://schemas.microsoft.com/office/drawing/2014/main" id="{C227F668-0B22-4223-B264-0C906566EF28}"/>
              </a:ext>
            </a:extLst>
          </p:cNvPr>
          <p:cNvGrpSpPr/>
          <p:nvPr/>
        </p:nvGrpSpPr>
        <p:grpSpPr>
          <a:xfrm>
            <a:off x="275825" y="220133"/>
            <a:ext cx="1358241" cy="1141944"/>
            <a:chOff x="978558" y="572028"/>
            <a:chExt cx="1358241" cy="1141944"/>
          </a:xfrm>
        </p:grpSpPr>
        <p:sp>
          <p:nvSpPr>
            <p:cNvPr id="9" name="Corde 8">
              <a:extLst>
                <a:ext uri="{FF2B5EF4-FFF2-40B4-BE49-F238E27FC236}">
                  <a16:creationId xmlns:a16="http://schemas.microsoft.com/office/drawing/2014/main" id="{9BC5AB0A-FBF9-4DBE-9350-DD4B75190006}"/>
                </a:ext>
              </a:extLst>
            </p:cNvPr>
            <p:cNvSpPr/>
            <p:nvPr/>
          </p:nvSpPr>
          <p:spPr>
            <a:xfrm>
              <a:off x="978558" y="748772"/>
              <a:ext cx="965200" cy="965200"/>
            </a:xfrm>
            <a:prstGeom prst="chord">
              <a:avLst/>
            </a:prstGeom>
            <a:solidFill>
              <a:srgbClr val="F494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solidFill>
                  <a:srgbClr val="F4944A"/>
                </a:solidFill>
              </a:endParaRPr>
            </a:p>
          </p:txBody>
        </p:sp>
        <p:sp>
          <p:nvSpPr>
            <p:cNvPr id="10" name="Corde 9">
              <a:extLst>
                <a:ext uri="{FF2B5EF4-FFF2-40B4-BE49-F238E27FC236}">
                  <a16:creationId xmlns:a16="http://schemas.microsoft.com/office/drawing/2014/main" id="{EAD7C9B6-05B5-4BDB-91B8-F9CCC5C259D6}"/>
                </a:ext>
              </a:extLst>
            </p:cNvPr>
            <p:cNvSpPr/>
            <p:nvPr/>
          </p:nvSpPr>
          <p:spPr>
            <a:xfrm rot="10800000">
              <a:off x="1371599" y="572028"/>
              <a:ext cx="965200" cy="965200"/>
            </a:xfrm>
            <a:prstGeom prst="chord">
              <a:avLst/>
            </a:prstGeom>
            <a:solidFill>
              <a:srgbClr val="9EC9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15" name="ZoneTexte 14">
              <a:extLst>
                <a:ext uri="{FF2B5EF4-FFF2-40B4-BE49-F238E27FC236}">
                  <a16:creationId xmlns:a16="http://schemas.microsoft.com/office/drawing/2014/main" id="{B6188A24-AEC5-4A3E-9E0F-2F94EFE81666}"/>
                </a:ext>
              </a:extLst>
            </p:cNvPr>
            <p:cNvSpPr txBox="1"/>
            <p:nvPr/>
          </p:nvSpPr>
          <p:spPr>
            <a:xfrm rot="19973461">
              <a:off x="1042160" y="1046707"/>
              <a:ext cx="66886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1" dirty="0">
                  <a:solidFill>
                    <a:schemeClr val="bg1"/>
                  </a:solidFill>
                </a:rPr>
                <a:t>CE1</a:t>
              </a:r>
            </a:p>
          </p:txBody>
        </p:sp>
        <p:sp>
          <p:nvSpPr>
            <p:cNvPr id="16" name="ZoneTexte 15">
              <a:extLst>
                <a:ext uri="{FF2B5EF4-FFF2-40B4-BE49-F238E27FC236}">
                  <a16:creationId xmlns:a16="http://schemas.microsoft.com/office/drawing/2014/main" id="{A386D66F-DDBB-4B95-B529-BE3E4F2A88A3}"/>
                </a:ext>
              </a:extLst>
            </p:cNvPr>
            <p:cNvSpPr txBox="1"/>
            <p:nvPr/>
          </p:nvSpPr>
          <p:spPr>
            <a:xfrm rot="19973461">
              <a:off x="1625516" y="816747"/>
              <a:ext cx="66886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1" dirty="0">
                  <a:solidFill>
                    <a:schemeClr val="bg1"/>
                  </a:solidFill>
                </a:rPr>
                <a:t>CE2</a:t>
              </a:r>
            </a:p>
          </p:txBody>
        </p:sp>
      </p:grpSp>
      <p:pic>
        <p:nvPicPr>
          <p:cNvPr id="13" name="Image 12">
            <a:extLst>
              <a:ext uri="{FF2B5EF4-FFF2-40B4-BE49-F238E27FC236}">
                <a16:creationId xmlns:a16="http://schemas.microsoft.com/office/drawing/2014/main" id="{A2E656BC-A13B-45ED-9481-7BE86AB8755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57686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FCC8E195-5C83-48B2-913A-83FA3B2833A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2" name="Titre 1">
            <a:extLst>
              <a:ext uri="{FF2B5EF4-FFF2-40B4-BE49-F238E27FC236}">
                <a16:creationId xmlns:a16="http://schemas.microsoft.com/office/drawing/2014/main" id="{0A1AC1E6-EE96-4F8E-8E49-F8DA704F51D7}"/>
              </a:ext>
            </a:extLst>
          </p:cNvPr>
          <p:cNvSpPr txBox="1">
            <a:spLocks/>
          </p:cNvSpPr>
          <p:nvPr/>
        </p:nvSpPr>
        <p:spPr>
          <a:xfrm>
            <a:off x="1850740" y="46882"/>
            <a:ext cx="7586558" cy="12210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4000" b="1" dirty="0"/>
              <a:t>Je copie :</a:t>
            </a:r>
          </a:p>
        </p:txBody>
      </p:sp>
      <p:sp>
        <p:nvSpPr>
          <p:cNvPr id="16" name="Espace réservé du texte 3">
            <a:extLst>
              <a:ext uri="{FF2B5EF4-FFF2-40B4-BE49-F238E27FC236}">
                <a16:creationId xmlns:a16="http://schemas.microsoft.com/office/drawing/2014/main" id="{178C2D74-C858-4A0F-B4A6-BA5C76086695}"/>
              </a:ext>
            </a:extLst>
          </p:cNvPr>
          <p:cNvSpPr txBox="1">
            <a:spLocks/>
          </p:cNvSpPr>
          <p:nvPr/>
        </p:nvSpPr>
        <p:spPr>
          <a:xfrm>
            <a:off x="120927" y="6414532"/>
            <a:ext cx="3816424" cy="70767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800" i="1" dirty="0">
                <a:solidFill>
                  <a:srgbClr val="00B050"/>
                </a:solidFill>
              </a:rPr>
              <a:t>E1 J’ai une écriture lisible.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8D3ABD67-C0CF-4EDF-8888-0A3C0EB845EB}"/>
              </a:ext>
            </a:extLst>
          </p:cNvPr>
          <p:cNvSpPr txBox="1"/>
          <p:nvPr/>
        </p:nvSpPr>
        <p:spPr>
          <a:xfrm>
            <a:off x="1224644" y="1520785"/>
            <a:ext cx="3816424" cy="38164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b="1" dirty="0">
                <a:solidFill>
                  <a:srgbClr val="F4944A"/>
                </a:solidFill>
              </a:rPr>
              <a:t>CE1 :</a:t>
            </a:r>
          </a:p>
          <a:p>
            <a:endParaRPr lang="fr-FR" sz="3600" dirty="0"/>
          </a:p>
          <a:p>
            <a:r>
              <a:rPr lang="fr-FR" sz="3600" dirty="0"/>
              <a:t>Les majuscules :</a:t>
            </a:r>
          </a:p>
          <a:p>
            <a:endParaRPr lang="fr-FR" sz="3600" i="1" dirty="0">
              <a:solidFill>
                <a:srgbClr val="00B050"/>
              </a:solidFill>
            </a:endParaRPr>
          </a:p>
          <a:p>
            <a:r>
              <a:rPr lang="fr-FR" sz="4400" dirty="0">
                <a:latin typeface="Cursive standard" pitchFamily="2" charset="0"/>
              </a:rPr>
              <a:t>O, Q</a:t>
            </a:r>
          </a:p>
          <a:p>
            <a:endParaRPr lang="fr-FR" sz="3600" dirty="0"/>
          </a:p>
          <a:p>
            <a:endParaRPr lang="fr-FR" dirty="0"/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860C8002-61E8-4303-884E-B0D296EA90B0}"/>
              </a:ext>
            </a:extLst>
          </p:cNvPr>
          <p:cNvSpPr txBox="1"/>
          <p:nvPr/>
        </p:nvSpPr>
        <p:spPr>
          <a:xfrm>
            <a:off x="6331026" y="1520785"/>
            <a:ext cx="5463646" cy="135421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3600" b="1" dirty="0">
                <a:solidFill>
                  <a:srgbClr val="9EC979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CE2 :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3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Concours de copie</a:t>
            </a:r>
          </a:p>
        </p:txBody>
      </p:sp>
    </p:spTree>
    <p:extLst>
      <p:ext uri="{BB962C8B-B14F-4D97-AF65-F5344CB8AC3E}">
        <p14:creationId xmlns:p14="http://schemas.microsoft.com/office/powerpoint/2010/main" val="42324057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PERIODE 4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FCC8E195-5C83-48B2-913A-83FA3B2833A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2" name="Titre 1">
            <a:extLst>
              <a:ext uri="{FF2B5EF4-FFF2-40B4-BE49-F238E27FC236}">
                <a16:creationId xmlns:a16="http://schemas.microsoft.com/office/drawing/2014/main" id="{0A1AC1E6-EE96-4F8E-8E49-F8DA704F51D7}"/>
              </a:ext>
            </a:extLst>
          </p:cNvPr>
          <p:cNvSpPr txBox="1">
            <a:spLocks/>
          </p:cNvSpPr>
          <p:nvPr/>
        </p:nvSpPr>
        <p:spPr>
          <a:xfrm>
            <a:off x="1850740" y="46882"/>
            <a:ext cx="7586558" cy="12210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4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Je copie :</a:t>
            </a:r>
          </a:p>
        </p:txBody>
      </p:sp>
      <p:sp>
        <p:nvSpPr>
          <p:cNvPr id="16" name="Espace réservé du texte 3">
            <a:extLst>
              <a:ext uri="{FF2B5EF4-FFF2-40B4-BE49-F238E27FC236}">
                <a16:creationId xmlns:a16="http://schemas.microsoft.com/office/drawing/2014/main" id="{178C2D74-C858-4A0F-B4A6-BA5C76086695}"/>
              </a:ext>
            </a:extLst>
          </p:cNvPr>
          <p:cNvSpPr txBox="1">
            <a:spLocks/>
          </p:cNvSpPr>
          <p:nvPr/>
        </p:nvSpPr>
        <p:spPr>
          <a:xfrm>
            <a:off x="120927" y="6414532"/>
            <a:ext cx="3816424" cy="70767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1800" b="0" i="1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E1 J’ai une écriture lisible.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8D3ABD67-C0CF-4EDF-8888-0A3C0EB845EB}"/>
              </a:ext>
            </a:extLst>
          </p:cNvPr>
          <p:cNvSpPr txBox="1"/>
          <p:nvPr/>
        </p:nvSpPr>
        <p:spPr>
          <a:xfrm>
            <a:off x="1052153" y="1300039"/>
            <a:ext cx="3816424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600" b="1" i="0" u="none" strike="noStrike" kern="1200" cap="none" spc="0" normalizeH="0" baseline="0" noProof="0" dirty="0">
                <a:ln>
                  <a:noFill/>
                </a:ln>
                <a:solidFill>
                  <a:srgbClr val="F4944A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CE1 :</a:t>
            </a: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6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Copix</a:t>
            </a:r>
            <a:r>
              <a:rPr kumimoji="0" lang="fr-FR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11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3600" b="0" i="1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3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860C8002-61E8-4303-884E-B0D296EA90B0}"/>
              </a:ext>
            </a:extLst>
          </p:cNvPr>
          <p:cNvSpPr txBox="1"/>
          <p:nvPr/>
        </p:nvSpPr>
        <p:spPr>
          <a:xfrm>
            <a:off x="6314697" y="1505331"/>
            <a:ext cx="5463646" cy="192366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600" b="1" i="0" u="none" strike="noStrike" kern="1200" cap="none" spc="0" normalizeH="0" baseline="0" noProof="0" dirty="0">
                <a:ln>
                  <a:noFill/>
                </a:ln>
                <a:solidFill>
                  <a:srgbClr val="9EC979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CE2 :</a:t>
            </a:r>
          </a:p>
          <a:p>
            <a:pPr marL="0" marR="0" lvl="0" indent="0" algn="l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6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Copix</a:t>
            </a:r>
            <a:r>
              <a:rPr kumimoji="0" lang="fr-FR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12</a:t>
            </a:r>
          </a:p>
          <a:p>
            <a:pPr marL="0" marR="0" lvl="0" indent="0" algn="l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endParaRPr kumimoji="0" lang="fr-FR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6F1F133E-02B5-42C6-B8C2-228A0B39AA2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62530" y="1792338"/>
            <a:ext cx="2530857" cy="3695418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6810CD30-9861-401B-BEB1-72AFAFED73E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577813" y="1845130"/>
            <a:ext cx="2530857" cy="36426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99906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-2112"/>
            <a:ext cx="9423400" cy="1325563"/>
          </a:xfrm>
        </p:spPr>
        <p:txBody>
          <a:bodyPr/>
          <a:lstStyle/>
          <a:p>
            <a:r>
              <a:rPr lang="fr-FR" b="1" dirty="0"/>
              <a:t>Les petits reporters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/>
              <a:t>PERIODE 4</a:t>
            </a:r>
            <a:endParaRPr lang="fr-FR" dirty="0"/>
          </a:p>
        </p:txBody>
      </p:sp>
      <p:sp>
        <p:nvSpPr>
          <p:cNvPr id="7" name="Espace réservé du texte 3">
            <a:extLst>
              <a:ext uri="{FF2B5EF4-FFF2-40B4-BE49-F238E27FC236}">
                <a16:creationId xmlns:a16="http://schemas.microsoft.com/office/drawing/2014/main" id="{1A0C7019-6805-4C39-B3EB-5B1C3E3A3EB5}"/>
              </a:ext>
            </a:extLst>
          </p:cNvPr>
          <p:cNvSpPr txBox="1">
            <a:spLocks/>
          </p:cNvSpPr>
          <p:nvPr/>
        </p:nvSpPr>
        <p:spPr>
          <a:xfrm>
            <a:off x="271537" y="6332425"/>
            <a:ext cx="7931224" cy="320899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  <a:defRPr/>
            </a:pPr>
            <a:r>
              <a:rPr lang="fr-FR" sz="1600" i="1" dirty="0">
                <a:solidFill>
                  <a:srgbClr val="00B050"/>
                </a:solidFill>
                <a:latin typeface="Calibri"/>
              </a:rPr>
              <a:t>E4 Je produis un écrit répondant à une consigne </a:t>
            </a:r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FCC8E195-5C83-48B2-913A-83FA3B2833A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0" name="ZoneTexte 9">
            <a:extLst>
              <a:ext uri="{FF2B5EF4-FFF2-40B4-BE49-F238E27FC236}">
                <a16:creationId xmlns:a16="http://schemas.microsoft.com/office/drawing/2014/main" id="{1AEABE1F-6BF3-4C2F-B3CD-CF188FCDA931}"/>
              </a:ext>
            </a:extLst>
          </p:cNvPr>
          <p:cNvSpPr txBox="1"/>
          <p:nvPr/>
        </p:nvSpPr>
        <p:spPr>
          <a:xfrm>
            <a:off x="1083331" y="1267888"/>
            <a:ext cx="3959754" cy="16716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>
                <a:solidFill>
                  <a:srgbClr val="F4944A"/>
                </a:solidFill>
              </a:rPr>
              <a:t>CE1 :</a:t>
            </a:r>
          </a:p>
          <a:p>
            <a:endParaRPr lang="fr-FR" sz="2400" b="1" dirty="0">
              <a:solidFill>
                <a:srgbClr val="F4944A"/>
              </a:solidFill>
            </a:endParaRPr>
          </a:p>
          <a:p>
            <a:pPr marL="457200" indent="-45720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fr-FR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 phrase au futur</a:t>
            </a:r>
          </a:p>
          <a:p>
            <a:endParaRPr lang="fr-FR" dirty="0"/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8072480F-0D5C-4087-B8A3-E6C0C415517C}"/>
              </a:ext>
            </a:extLst>
          </p:cNvPr>
          <p:cNvSpPr txBox="1"/>
          <p:nvPr/>
        </p:nvSpPr>
        <p:spPr>
          <a:xfrm>
            <a:off x="5897411" y="1220419"/>
            <a:ext cx="5463646" cy="103066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2400" b="1" dirty="0">
                <a:solidFill>
                  <a:srgbClr val="9EC979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CE2 :</a:t>
            </a:r>
          </a:p>
          <a:p>
            <a:pPr marL="457200" indent="-45720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fr-FR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 ou 2 phrases au futur</a:t>
            </a:r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D88F0F41-616F-4A60-A97E-5A6D250A537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53289" y="3110532"/>
            <a:ext cx="2183860" cy="3221893"/>
          </a:xfrm>
          <a:prstGeom prst="rect">
            <a:avLst/>
          </a:prstGeom>
        </p:spPr>
      </p:pic>
      <p:pic>
        <p:nvPicPr>
          <p:cNvPr id="14" name="Image 13">
            <a:extLst>
              <a:ext uri="{FF2B5EF4-FFF2-40B4-BE49-F238E27FC236}">
                <a16:creationId xmlns:a16="http://schemas.microsoft.com/office/drawing/2014/main" id="{9E6EA09D-BDA0-483F-8FD6-3537F8C68EA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535381" y="2629529"/>
            <a:ext cx="2187706" cy="32218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15364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-2112"/>
            <a:ext cx="9423400" cy="1325563"/>
          </a:xfrm>
        </p:spPr>
        <p:txBody>
          <a:bodyPr/>
          <a:lstStyle/>
          <a:p>
            <a:r>
              <a:rPr lang="fr-FR" b="1" dirty="0"/>
              <a:t>Je décris les émotions d’un morceau de musique classique: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PERIODE 4</a:t>
            </a: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Espace réservé du texte 3">
            <a:extLst>
              <a:ext uri="{FF2B5EF4-FFF2-40B4-BE49-F238E27FC236}">
                <a16:creationId xmlns:a16="http://schemas.microsoft.com/office/drawing/2014/main" id="{1A0C7019-6805-4C39-B3EB-5B1C3E3A3EB5}"/>
              </a:ext>
            </a:extLst>
          </p:cNvPr>
          <p:cNvSpPr txBox="1">
            <a:spLocks/>
          </p:cNvSpPr>
          <p:nvPr/>
        </p:nvSpPr>
        <p:spPr>
          <a:xfrm>
            <a:off x="271537" y="6332425"/>
            <a:ext cx="7931224" cy="320899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1600" b="0" i="1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E4 Je produis un écrit répondant à une consigne </a:t>
            </a:r>
            <a:endParaRPr kumimoji="0" lang="fr-FR" sz="2000" b="0" i="1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fr-FR" sz="2000" b="0" i="1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fr-FR" sz="2000" b="0" i="1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fr-FR" sz="2000" b="0" i="1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FCC8E195-5C83-48B2-913A-83FA3B2833A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0" name="ZoneTexte 9">
            <a:extLst>
              <a:ext uri="{FF2B5EF4-FFF2-40B4-BE49-F238E27FC236}">
                <a16:creationId xmlns:a16="http://schemas.microsoft.com/office/drawing/2014/main" id="{1AEABE1F-6BF3-4C2F-B3CD-CF188FCDA931}"/>
              </a:ext>
            </a:extLst>
          </p:cNvPr>
          <p:cNvSpPr txBox="1"/>
          <p:nvPr/>
        </p:nvSpPr>
        <p:spPr>
          <a:xfrm>
            <a:off x="1083331" y="1634423"/>
            <a:ext cx="8534198" cy="1496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marR="0" lvl="0" indent="-457200" algn="l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J’écris une phrase par morceau de musique classique.</a:t>
            </a:r>
          </a:p>
          <a:p>
            <a:pPr marL="457200" marR="0" lvl="0" indent="-457200" algn="l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fr-FR" sz="2800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J’utilise les mots de la fiche Autour </a:t>
            </a:r>
            <a:r>
              <a:rPr lang="fr-FR" sz="280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du mot.</a:t>
            </a:r>
            <a:endParaRPr kumimoji="0" lang="fr-FR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EACDD84E-9CE0-4748-8FE4-391A5CBFF6E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67262" y="3149488"/>
            <a:ext cx="2657475" cy="3238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179021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131</TotalTime>
  <Words>119</Words>
  <Application>Microsoft Office PowerPoint</Application>
  <PresentationFormat>Grand écran</PresentationFormat>
  <Paragraphs>38</Paragraphs>
  <Slides>5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5</vt:i4>
      </vt:variant>
    </vt:vector>
  </HeadingPairs>
  <TitlesOfParts>
    <vt:vector size="10" baseType="lpstr">
      <vt:lpstr>Arial</vt:lpstr>
      <vt:lpstr>Calibri</vt:lpstr>
      <vt:lpstr>Calibri Light</vt:lpstr>
      <vt:lpstr>Cursive standard</vt:lpstr>
      <vt:lpstr>Thème Office</vt:lpstr>
      <vt:lpstr>Activités d’écriture</vt:lpstr>
      <vt:lpstr>Présentation PowerPoint</vt:lpstr>
      <vt:lpstr>Présentation PowerPoint</vt:lpstr>
      <vt:lpstr>Les petits reporters</vt:lpstr>
      <vt:lpstr>Je décris les émotions d’un morceau de musique classique: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revision>39</cp:revision>
  <dcterms:created xsi:type="dcterms:W3CDTF">2021-07-17T07:25:24Z</dcterms:created>
  <dcterms:modified xsi:type="dcterms:W3CDTF">2022-08-01T15:25:08Z</dcterms:modified>
</cp:coreProperties>
</file>